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gjwNIQi4n0M0EH/mOk8TCPA7sT+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7579AF-71CC-43A0-917C-8912240E36DC}">
  <a:tblStyle styleId="{727579AF-71CC-43A0-917C-8912240E36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27C0ED6-B431-48F4-B3F6-A60B6BA8051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Erin</a:t>
            </a:r>
            <a:endParaRPr/>
          </a:p>
        </p:txBody>
      </p:sp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8e7ea667c1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8e7ea667c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Omar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6e06475a9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16e06475a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Erin</a:t>
            </a:r>
            <a:endParaRPr/>
          </a:p>
        </p:txBody>
      </p:sp>
      <p:sp>
        <p:nvSpPr>
          <p:cNvPr id="60" name="Google Shape;6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Both</a:t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8e53efeb3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8e53efeb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8e53efeb3b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8e53efeb3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COMSOL sims – helps us know what size droplets we should be using, how tall the channels should be, such that the E field makes contact with the droplets. Thus, droplet size and channel height may be manipulated to fit IDE design.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5b14c870f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5b14c870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Omar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8e53efeb3b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8e53efeb3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Both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8e53efeb3b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8e53efeb3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Omar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Many steps have to to be taken to reach experimenting on filtration – including having uniform droplet samples to input.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generated these droplet samples and were planning to continue the experiment this week, however the government is hindering us.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Both</a:t>
            </a:r>
            <a:endParaRPr/>
          </a:p>
        </p:txBody>
      </p:sp>
      <p:sp>
        <p:nvSpPr>
          <p:cNvPr id="196" name="Google Shape;19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3" name="Google Shape;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11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0" name="Google Shape;4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4.jpg"/><Relationship Id="rId7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1689000" y="3041100"/>
            <a:ext cx="7302600" cy="30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98"/>
              <a:buFont typeface="Arial"/>
              <a:buNone/>
            </a:pPr>
            <a:r>
              <a:rPr b="0" lang="en-US"/>
              <a:t>Final Presentation</a:t>
            </a:r>
            <a:endParaRPr b="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98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99"/>
              <a:buFont typeface="Arial"/>
              <a:buNone/>
            </a:pPr>
            <a:r>
              <a:rPr lang="en-US"/>
              <a:t>Interdigitated Electrodes in Microfluidics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2110"/>
              <a:buFont typeface="Arial"/>
              <a:buNone/>
            </a:pPr>
            <a:br>
              <a:rPr lang="en-US"/>
            </a:br>
            <a:r>
              <a:rPr b="0" lang="en-US" sz="3400"/>
              <a:t>Erin Ingram &amp; Omar Mahmood</a:t>
            </a:r>
            <a:endParaRPr b="0" sz="34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42730"/>
              <a:buFont typeface="Arial"/>
              <a:buNone/>
            </a:pPr>
            <a:r>
              <a:rPr b="0" lang="en-US" sz="2522"/>
              <a:t>Faculty: </a:t>
            </a:r>
            <a:r>
              <a:rPr b="0" lang="en-US" sz="2522"/>
              <a:t>Dr. Arum Han, Dr. Han Zhang</a:t>
            </a:r>
            <a:endParaRPr b="0" sz="2522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42730"/>
              <a:buFont typeface="Arial"/>
              <a:buNone/>
            </a:pPr>
            <a:r>
              <a:rPr b="0" lang="en-US" sz="2522"/>
              <a:t>NanoBio Systems Lab</a:t>
            </a:r>
            <a:endParaRPr b="0" sz="2522"/>
          </a:p>
        </p:txBody>
      </p:sp>
      <p:sp>
        <p:nvSpPr>
          <p:cNvPr id="55" name="Google Shape;55;p1"/>
          <p:cNvSpPr/>
          <p:nvPr/>
        </p:nvSpPr>
        <p:spPr>
          <a:xfrm>
            <a:off x="0" y="0"/>
            <a:ext cx="6111300" cy="6111300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56" name="Google Shape;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5">
            <a:alphaModFix/>
          </a:blip>
          <a:srcRect b="5121" l="0" r="0" t="0"/>
          <a:stretch/>
        </p:blipFill>
        <p:spPr>
          <a:xfrm rot="-2699671">
            <a:off x="-2473406" y="424944"/>
            <a:ext cx="8871362" cy="3090764"/>
          </a:xfrm>
          <a:prstGeom prst="trapezoid">
            <a:avLst>
              <a:gd fmla="val 100287" name="adj"/>
            </a:avLst>
          </a:prstGeom>
          <a:noFill/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8e7ea667c1_0_8"/>
          <p:cNvSpPr txBox="1"/>
          <p:nvPr>
            <p:ph type="title"/>
          </p:nvPr>
        </p:nvSpPr>
        <p:spPr>
          <a:xfrm>
            <a:off x="457200" y="7470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Remaining Tasks</a:t>
            </a:r>
            <a:endParaRPr/>
          </a:p>
        </p:txBody>
      </p:sp>
      <p:sp>
        <p:nvSpPr>
          <p:cNvPr id="205" name="Google Shape;205;g18e7ea667c1_0_8"/>
          <p:cNvSpPr txBox="1"/>
          <p:nvPr/>
        </p:nvSpPr>
        <p:spPr>
          <a:xfrm>
            <a:off x="129675" y="1380200"/>
            <a:ext cx="88920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Validation of </a:t>
            </a:r>
            <a:r>
              <a:rPr lang="en-US" sz="2500"/>
              <a:t>filtration</a:t>
            </a:r>
            <a:endParaRPr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/>
              <a:t>Droplets have been generated </a:t>
            </a:r>
            <a:r>
              <a:rPr lang="en-US">
                <a:solidFill>
                  <a:schemeClr val="dk1"/>
                </a:solidFill>
              </a:rPr>
              <a:t>✅</a:t>
            </a:r>
            <a:endParaRPr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>
                <a:solidFill>
                  <a:schemeClr val="dk1"/>
                </a:solidFill>
              </a:rPr>
              <a:t>Find optimum flow rate and related parameters to conduct experiment </a:t>
            </a:r>
            <a:r>
              <a:rPr lang="en-US">
                <a:solidFill>
                  <a:schemeClr val="dk1"/>
                </a:solidFill>
              </a:rPr>
              <a:t>✅</a:t>
            </a:r>
            <a:endParaRPr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/>
              <a:t>Apply ~200mV sine wave to IDE</a:t>
            </a:r>
            <a:endParaRPr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/>
              <a:t>Compare output with non-IDE output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-US" sz="2500"/>
              <a:t>404</a:t>
            </a:r>
            <a:endParaRPr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/>
              <a:t>Test different IDE parameters</a:t>
            </a:r>
            <a:endParaRPr sz="2500"/>
          </a:p>
          <a:p>
            <a:pPr indent="-387350" lvl="2" marL="1371600" rtl="0" algn="l">
              <a:spcBef>
                <a:spcPts val="0"/>
              </a:spcBef>
              <a:spcAft>
                <a:spcPts val="0"/>
              </a:spcAft>
              <a:buSzPts val="2500"/>
              <a:buChar char="■"/>
            </a:pPr>
            <a:r>
              <a:rPr lang="en-US" sz="2500"/>
              <a:t>Finger width/distance</a:t>
            </a:r>
            <a:endParaRPr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/>
              <a:t>Incorporate both designs with PCR </a:t>
            </a:r>
            <a:endParaRPr sz="25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-US" sz="2500"/>
              <a:t>Report on findings in a paper</a:t>
            </a:r>
            <a:endParaRPr sz="2500"/>
          </a:p>
        </p:txBody>
      </p:sp>
      <p:pic>
        <p:nvPicPr>
          <p:cNvPr id="206" name="Google Shape;206;g18e7ea667c1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251" y="4490351"/>
            <a:ext cx="979727" cy="979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6e06475a9a_0_0"/>
          <p:cNvSpPr txBox="1"/>
          <p:nvPr>
            <p:ph type="ctrTitle"/>
          </p:nvPr>
        </p:nvSpPr>
        <p:spPr>
          <a:xfrm>
            <a:off x="2327707" y="2694000"/>
            <a:ext cx="44886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Thanks!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Problem Statement &amp; Solution</a:t>
            </a:r>
            <a:endParaRPr/>
          </a:p>
        </p:txBody>
      </p:sp>
      <p:sp>
        <p:nvSpPr>
          <p:cNvPr id="63" name="Google Shape;63;p2"/>
          <p:cNvSpPr txBox="1"/>
          <p:nvPr>
            <p:ph idx="1" type="body"/>
          </p:nvPr>
        </p:nvSpPr>
        <p:spPr>
          <a:xfrm>
            <a:off x="457200" y="2049275"/>
            <a:ext cx="41148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en-US" sz="2300"/>
              <a:t>Satellite droplets form during droplet generation </a:t>
            </a:r>
            <a:endParaRPr sz="3100"/>
          </a:p>
          <a:p>
            <a:pPr indent="-33655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en-US" sz="2300"/>
              <a:t>Design a two stage filtration system incorporating an Interdigitated Electrode (IDE) arrays to perform size based filtration and prevent satellite droplets from making it to the chip’s output</a:t>
            </a:r>
            <a:endParaRPr sz="3100"/>
          </a:p>
        </p:txBody>
      </p:sp>
      <p:cxnSp>
        <p:nvCxnSpPr>
          <p:cNvPr id="64" name="Google Shape;64;p2"/>
          <p:cNvCxnSpPr/>
          <p:nvPr/>
        </p:nvCxnSpPr>
        <p:spPr>
          <a:xfrm>
            <a:off x="6176209" y="2988845"/>
            <a:ext cx="1628700" cy="22272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" name="Google Shape;65;p2"/>
          <p:cNvCxnSpPr/>
          <p:nvPr/>
        </p:nvCxnSpPr>
        <p:spPr>
          <a:xfrm>
            <a:off x="6285146" y="2988845"/>
            <a:ext cx="1628700" cy="22272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" name="Google Shape;66;p2"/>
          <p:cNvCxnSpPr/>
          <p:nvPr/>
        </p:nvCxnSpPr>
        <p:spPr>
          <a:xfrm>
            <a:off x="6398385" y="2997873"/>
            <a:ext cx="1628700" cy="22272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" name="Google Shape;67;p2"/>
          <p:cNvCxnSpPr/>
          <p:nvPr/>
        </p:nvCxnSpPr>
        <p:spPr>
          <a:xfrm>
            <a:off x="6511646" y="2997873"/>
            <a:ext cx="1628700" cy="22272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2"/>
          <p:cNvCxnSpPr/>
          <p:nvPr/>
        </p:nvCxnSpPr>
        <p:spPr>
          <a:xfrm>
            <a:off x="6629776" y="2997873"/>
            <a:ext cx="1628700" cy="22272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" name="Google Shape;69;p2"/>
          <p:cNvSpPr/>
          <p:nvPr/>
        </p:nvSpPr>
        <p:spPr>
          <a:xfrm>
            <a:off x="4931175" y="3831868"/>
            <a:ext cx="2206200" cy="243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 rot="-1065014">
            <a:off x="6834832" y="3495831"/>
            <a:ext cx="2238673" cy="240982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/>
          <p:nvPr/>
        </p:nvSpPr>
        <p:spPr>
          <a:xfrm rot="776583">
            <a:off x="6807928" y="4079369"/>
            <a:ext cx="2223389" cy="241679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7961052" y="3483107"/>
            <a:ext cx="157800" cy="1908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7302143" y="3700291"/>
            <a:ext cx="157800" cy="1908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6570635" y="3864189"/>
            <a:ext cx="157800" cy="1908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8380463" y="3363335"/>
            <a:ext cx="157800" cy="1908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7633375" y="3592442"/>
            <a:ext cx="157800" cy="1908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8774735" y="3226060"/>
            <a:ext cx="157800" cy="1908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6113338" y="3864189"/>
            <a:ext cx="157800" cy="1908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5660393" y="3864189"/>
            <a:ext cx="157800" cy="1908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5144577" y="3864189"/>
            <a:ext cx="157800" cy="1908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6933232" y="3922937"/>
            <a:ext cx="60600" cy="73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7207013" y="4001793"/>
            <a:ext cx="60600" cy="73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7544892" y="4074912"/>
            <a:ext cx="60600" cy="73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7833434" y="4163665"/>
            <a:ext cx="60600" cy="73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6376503" y="3922937"/>
            <a:ext cx="60600" cy="73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5935549" y="3922937"/>
            <a:ext cx="60600" cy="73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5461910" y="3922937"/>
            <a:ext cx="60600" cy="73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8119010" y="4236784"/>
            <a:ext cx="60600" cy="73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8429145" y="4309902"/>
            <a:ext cx="60600" cy="73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5340748" y="3500965"/>
            <a:ext cx="930600" cy="9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/>
          <p:nvPr/>
        </p:nvSpPr>
        <p:spPr>
          <a:xfrm rot="-1142282">
            <a:off x="7390501" y="3157650"/>
            <a:ext cx="946364" cy="9041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/>
          <p:nvPr/>
        </p:nvSpPr>
        <p:spPr>
          <a:xfrm rot="927224">
            <a:off x="7338650" y="4441990"/>
            <a:ext cx="941229" cy="906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5331411" y="3150450"/>
            <a:ext cx="17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Fluid 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8747296" y="4383021"/>
            <a:ext cx="60600" cy="73200"/>
          </a:xfrm>
          <a:prstGeom prst="ellipse">
            <a:avLst/>
          </a:prstGeom>
          <a:solidFill>
            <a:srgbClr val="1155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5935539" y="2685975"/>
            <a:ext cx="122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Electrodes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/>
          <p:nvPr/>
        </p:nvSpPr>
        <p:spPr>
          <a:xfrm>
            <a:off x="4147388" y="4291750"/>
            <a:ext cx="1853100" cy="516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/>
          <p:nvPr/>
        </p:nvSpPr>
        <p:spPr>
          <a:xfrm rot="978461">
            <a:off x="6604915" y="4878901"/>
            <a:ext cx="130344" cy="501794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/>
          <p:nvPr/>
        </p:nvSpPr>
        <p:spPr>
          <a:xfrm rot="-488974">
            <a:off x="7444507" y="4894943"/>
            <a:ext cx="124861" cy="47512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/>
          <p:nvPr/>
        </p:nvSpPr>
        <p:spPr>
          <a:xfrm rot="318485">
            <a:off x="6995774" y="4937639"/>
            <a:ext cx="123228" cy="105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 txBox="1"/>
          <p:nvPr>
            <p:ph type="title"/>
          </p:nvPr>
        </p:nvSpPr>
        <p:spPr>
          <a:xfrm>
            <a:off x="457200" y="8188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Subsystems and Interface</a:t>
            </a:r>
            <a:endParaRPr/>
          </a:p>
        </p:txBody>
      </p:sp>
      <p:sp>
        <p:nvSpPr>
          <p:cNvPr id="105" name="Google Shape;105;p4"/>
          <p:cNvSpPr/>
          <p:nvPr/>
        </p:nvSpPr>
        <p:spPr>
          <a:xfrm>
            <a:off x="615570" y="1899785"/>
            <a:ext cx="514800" cy="5163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1285903" y="2084091"/>
            <a:ext cx="857100" cy="18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2423920" y="1998093"/>
            <a:ext cx="2354100" cy="41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4951809" y="2114733"/>
            <a:ext cx="857100" cy="18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5962700" y="2022650"/>
            <a:ext cx="2079000" cy="41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"/>
          <p:cNvSpPr/>
          <p:nvPr/>
        </p:nvSpPr>
        <p:spPr>
          <a:xfrm rot="814021">
            <a:off x="6090634" y="2517267"/>
            <a:ext cx="168810" cy="71866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"/>
          <p:cNvSpPr/>
          <p:nvPr/>
        </p:nvSpPr>
        <p:spPr>
          <a:xfrm rot="-405767">
            <a:off x="7197057" y="2524169"/>
            <a:ext cx="170688" cy="70440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6866875" y="3330800"/>
            <a:ext cx="1509300" cy="516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4972050" y="3312350"/>
            <a:ext cx="1291500" cy="554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3322879" y="4465300"/>
            <a:ext cx="645300" cy="16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6407588" y="4291750"/>
            <a:ext cx="1853100" cy="516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6310965" y="5486658"/>
            <a:ext cx="540600" cy="315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7255242" y="5486658"/>
            <a:ext cx="540600" cy="315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 flipH="1" rot="5400000">
            <a:off x="5793750" y="5365125"/>
            <a:ext cx="185400" cy="1562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532875" y="2416075"/>
            <a:ext cx="125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Droplet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2566004" y="1929937"/>
            <a:ext cx="223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Channel - Fabricated by  Omar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5982675" y="1947750"/>
            <a:ext cx="195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IDE- Fabricated by Omar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6866875" y="3311888"/>
            <a:ext cx="171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Satellite droplets - “waste”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4951800" y="3385788"/>
            <a:ext cx="154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Desired droplets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1515375" y="5045525"/>
            <a:ext cx="185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Various droplet sizes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6422538" y="4244825"/>
            <a:ext cx="207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 - Fabricated by Erin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6430964" y="5451550"/>
            <a:ext cx="30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7383211" y="5456950"/>
            <a:ext cx="42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6783112" y="6014514"/>
            <a:ext cx="540600" cy="315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6898611" y="6006850"/>
            <a:ext cx="42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7932350" y="5657400"/>
            <a:ext cx="1253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 Droplets not big enough - “Waste”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 Droplets too big - “Waste”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 Perfect size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/>
          <p:nvPr/>
        </p:nvSpPr>
        <p:spPr>
          <a:xfrm>
            <a:off x="4426908" y="5925710"/>
            <a:ext cx="514800" cy="516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4057600" y="6442000"/>
            <a:ext cx="125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Droplets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254776" y="1733200"/>
            <a:ext cx="196500" cy="1845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118327" y="1363912"/>
            <a:ext cx="150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Satellite droplet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4"/>
          <p:cNvSpPr/>
          <p:nvPr/>
        </p:nvSpPr>
        <p:spPr>
          <a:xfrm>
            <a:off x="2636320" y="4616210"/>
            <a:ext cx="514800" cy="516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1715503" y="4130257"/>
            <a:ext cx="826500" cy="803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2636326" y="4244825"/>
            <a:ext cx="196500" cy="18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/>
          <p:nvPr/>
        </p:nvSpPr>
        <p:spPr>
          <a:xfrm rot="10800000">
            <a:off x="2143000" y="3510650"/>
            <a:ext cx="2565000" cy="418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3102850" y="3110450"/>
            <a:ext cx="64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PCR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139913" y="4255050"/>
            <a:ext cx="185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Channel - Fabricated by Erin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6061252" y="4465300"/>
            <a:ext cx="278100" cy="16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8e53efeb3b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Engineering Design Accomplishments</a:t>
            </a:r>
            <a:endParaRPr/>
          </a:p>
        </p:txBody>
      </p:sp>
      <p:graphicFrame>
        <p:nvGraphicFramePr>
          <p:cNvPr id="147" name="Google Shape;147;g18e53efeb3b_0_0"/>
          <p:cNvGraphicFramePr/>
          <p:nvPr/>
        </p:nvGraphicFramePr>
        <p:xfrm>
          <a:off x="617550" y="1995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{727579AF-71CC-43A0-917C-8912240E36DC}</a:tableStyleId>
              </a:tblPr>
              <a:tblGrid>
                <a:gridCol w="1023175"/>
                <a:gridCol w="1023175"/>
                <a:gridCol w="10231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DESIGN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Omar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Erin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Channel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48" name="Google Shape;148;g18e53efeb3b_0_0"/>
          <p:cNvGraphicFramePr/>
          <p:nvPr/>
        </p:nvGraphicFramePr>
        <p:xfrm>
          <a:off x="4373450" y="1995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{727579AF-71CC-43A0-917C-8912240E36DC}</a:tableStyleId>
              </a:tblPr>
              <a:tblGrid>
                <a:gridCol w="1391600"/>
                <a:gridCol w="1391600"/>
                <a:gridCol w="12565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FABRICATION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Omar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Erin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Channel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9" name="Google Shape;149;g18e53efeb3b_0_0"/>
          <p:cNvSpPr txBox="1"/>
          <p:nvPr/>
        </p:nvSpPr>
        <p:spPr>
          <a:xfrm>
            <a:off x="617550" y="3325950"/>
            <a:ext cx="3872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Fabrication Steps: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Channel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3D print master mold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Softlithography to produce channel chips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Cut / hole punch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IDE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Order mask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Photolithography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Wet-etching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Silicon nitride deposition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Bond channel chips + IDEs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Plasma clean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Alignment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Solder wires onto IDE pads</a:t>
            </a:r>
            <a:endParaRPr/>
          </a:p>
        </p:txBody>
      </p:sp>
      <p:sp>
        <p:nvSpPr>
          <p:cNvPr id="150" name="Google Shape;150;g18e53efeb3b_0_0"/>
          <p:cNvSpPr txBox="1"/>
          <p:nvPr/>
        </p:nvSpPr>
        <p:spPr>
          <a:xfrm>
            <a:off x="5606150" y="3932475"/>
            <a:ext cx="2204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Steps sometimes have to be repeated several times per each device produced.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Things go wrong in fabrication, and you just have to repeat!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8e53efeb3b_0_17"/>
          <p:cNvSpPr txBox="1"/>
          <p:nvPr>
            <p:ph type="title"/>
          </p:nvPr>
        </p:nvSpPr>
        <p:spPr>
          <a:xfrm>
            <a:off x="1030350" y="36550"/>
            <a:ext cx="70833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Electric Field Simulation Results</a:t>
            </a:r>
            <a:endParaRPr/>
          </a:p>
        </p:txBody>
      </p:sp>
      <p:sp>
        <p:nvSpPr>
          <p:cNvPr id="156" name="Google Shape;156;g18e53efeb3b_0_17"/>
          <p:cNvSpPr txBox="1"/>
          <p:nvPr>
            <p:ph idx="1" type="body"/>
          </p:nvPr>
        </p:nvSpPr>
        <p:spPr>
          <a:xfrm>
            <a:off x="366675" y="780095"/>
            <a:ext cx="1121100" cy="769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5 µm </a:t>
            </a:r>
            <a:endParaRPr/>
          </a:p>
        </p:txBody>
      </p:sp>
      <p:sp>
        <p:nvSpPr>
          <p:cNvPr id="157" name="Google Shape;157;g18e53efeb3b_0_17"/>
          <p:cNvSpPr txBox="1"/>
          <p:nvPr>
            <p:ph idx="2" type="body"/>
          </p:nvPr>
        </p:nvSpPr>
        <p:spPr>
          <a:xfrm>
            <a:off x="4384525" y="840245"/>
            <a:ext cx="1301700" cy="64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10 µm</a:t>
            </a:r>
            <a:endParaRPr/>
          </a:p>
        </p:txBody>
      </p:sp>
      <p:pic>
        <p:nvPicPr>
          <p:cNvPr id="158" name="Google Shape;158;g18e53efeb3b_0_17"/>
          <p:cNvPicPr preferRelativeResize="0"/>
          <p:nvPr/>
        </p:nvPicPr>
        <p:blipFill rotWithShape="1">
          <a:blip r:embed="rId3">
            <a:alphaModFix/>
          </a:blip>
          <a:srcRect b="0" l="0" r="0" t="8483"/>
          <a:stretch/>
        </p:blipFill>
        <p:spPr>
          <a:xfrm>
            <a:off x="366675" y="1267086"/>
            <a:ext cx="3724403" cy="259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8e53efeb3b_0_17"/>
          <p:cNvPicPr preferRelativeResize="0"/>
          <p:nvPr/>
        </p:nvPicPr>
        <p:blipFill rotWithShape="1">
          <a:blip r:embed="rId4">
            <a:alphaModFix/>
          </a:blip>
          <a:srcRect b="0" l="0" r="0" t="7910"/>
          <a:stretch/>
        </p:blipFill>
        <p:spPr>
          <a:xfrm>
            <a:off x="4384521" y="1267075"/>
            <a:ext cx="3806980" cy="259002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18e53efeb3b_0_17"/>
          <p:cNvSpPr txBox="1"/>
          <p:nvPr/>
        </p:nvSpPr>
        <p:spPr>
          <a:xfrm>
            <a:off x="366673" y="3767981"/>
            <a:ext cx="3471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20 </a:t>
            </a:r>
            <a:r>
              <a:rPr lang="en-US" sz="2400">
                <a:solidFill>
                  <a:schemeClr val="dk1"/>
                </a:solidFill>
              </a:rPr>
              <a:t>µm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g18e53efeb3b_0_17"/>
          <p:cNvPicPr preferRelativeResize="0"/>
          <p:nvPr/>
        </p:nvPicPr>
        <p:blipFill rotWithShape="1">
          <a:blip r:embed="rId5">
            <a:alphaModFix/>
          </a:blip>
          <a:srcRect b="0" l="0" r="0" t="6742"/>
          <a:stretch/>
        </p:blipFill>
        <p:spPr>
          <a:xfrm>
            <a:off x="366675" y="4249833"/>
            <a:ext cx="3806984" cy="260816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8e53efeb3b_0_17"/>
          <p:cNvSpPr txBox="1"/>
          <p:nvPr/>
        </p:nvSpPr>
        <p:spPr>
          <a:xfrm>
            <a:off x="4571988" y="4381500"/>
            <a:ext cx="36468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Help us see what height/strength of E fields will reach the droplets passing through our channels, prior to testing</a:t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5b14c870fc_0_0"/>
          <p:cNvSpPr txBox="1"/>
          <p:nvPr>
            <p:ph type="title"/>
          </p:nvPr>
        </p:nvSpPr>
        <p:spPr>
          <a:xfrm>
            <a:off x="470800" y="88590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Fabrication Progress – IDE</a:t>
            </a:r>
            <a:endParaRPr/>
          </a:p>
        </p:txBody>
      </p:sp>
      <p:pic>
        <p:nvPicPr>
          <p:cNvPr id="168" name="Google Shape;168;g15b14c870f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850" y="1615500"/>
            <a:ext cx="2962284" cy="2221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g15b14c870fc_0_0"/>
          <p:cNvGrpSpPr/>
          <p:nvPr/>
        </p:nvGrpSpPr>
        <p:grpSpPr>
          <a:xfrm>
            <a:off x="325000" y="1615499"/>
            <a:ext cx="2939100" cy="2624151"/>
            <a:chOff x="6191250" y="1004949"/>
            <a:chExt cx="2939100" cy="2624151"/>
          </a:xfrm>
        </p:grpSpPr>
        <p:pic>
          <p:nvPicPr>
            <p:cNvPr id="170" name="Google Shape;170;g15b14c870fc_0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6286225" y="912687"/>
              <a:ext cx="2223951" cy="2408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g15b14c870fc_0_0"/>
            <p:cNvSpPr txBox="1"/>
            <p:nvPr/>
          </p:nvSpPr>
          <p:spPr>
            <a:xfrm>
              <a:off x="6191250" y="3228900"/>
              <a:ext cx="2939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IDE mask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2" name="Google Shape;172;g15b14c870fc_0_0"/>
          <p:cNvPicPr preferRelativeResize="0"/>
          <p:nvPr/>
        </p:nvPicPr>
        <p:blipFill rotWithShape="1">
          <a:blip r:embed="rId5">
            <a:alphaModFix/>
          </a:blip>
          <a:srcRect b="10873" l="0" r="0" t="17544"/>
          <a:stretch/>
        </p:blipFill>
        <p:spPr>
          <a:xfrm>
            <a:off x="3143275" y="1587275"/>
            <a:ext cx="2268549" cy="2221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15b14c870fc_0_0"/>
          <p:cNvSpPr txBox="1"/>
          <p:nvPr/>
        </p:nvSpPr>
        <p:spPr>
          <a:xfrm>
            <a:off x="3119858" y="3837222"/>
            <a:ext cx="29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Photolithography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15b14c870fc_0_0"/>
          <p:cNvSpPr txBox="1"/>
          <p:nvPr/>
        </p:nvSpPr>
        <p:spPr>
          <a:xfrm>
            <a:off x="5745858" y="3837222"/>
            <a:ext cx="29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Wet-etching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g15b14c870fc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8150" y="4265662"/>
            <a:ext cx="2962273" cy="222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5b14c870fc_0_0"/>
          <p:cNvPicPr preferRelativeResize="0"/>
          <p:nvPr/>
        </p:nvPicPr>
        <p:blipFill rotWithShape="1">
          <a:blip r:embed="rId7">
            <a:alphaModFix/>
          </a:blip>
          <a:srcRect b="18798" l="37580" r="23625" t="42820"/>
          <a:stretch/>
        </p:blipFill>
        <p:spPr>
          <a:xfrm rot="-5400000">
            <a:off x="5251124" y="3970251"/>
            <a:ext cx="2241075" cy="283187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5b14c870fc_0_0"/>
          <p:cNvSpPr txBox="1"/>
          <p:nvPr/>
        </p:nvSpPr>
        <p:spPr>
          <a:xfrm>
            <a:off x="1388158" y="6487372"/>
            <a:ext cx="29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Alignment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15b14c870fc_0_0"/>
          <p:cNvSpPr txBox="1"/>
          <p:nvPr/>
        </p:nvSpPr>
        <p:spPr>
          <a:xfrm>
            <a:off x="4955733" y="6487372"/>
            <a:ext cx="29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Bonded device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8e53efeb3b_1_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Accomplishments cont.</a:t>
            </a:r>
            <a:endParaRPr/>
          </a:p>
        </p:txBody>
      </p:sp>
      <p:graphicFrame>
        <p:nvGraphicFramePr>
          <p:cNvPr id="184" name="Google Shape;184;g18e53efeb3b_1_10"/>
          <p:cNvGraphicFramePr/>
          <p:nvPr/>
        </p:nvGraphicFramePr>
        <p:xfrm>
          <a:off x="535925" y="25475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{727579AF-71CC-43A0-917C-8912240E36DC}</a:tableStyleId>
              </a:tblPr>
              <a:tblGrid>
                <a:gridCol w="3489350"/>
                <a:gridCol w="2130200"/>
                <a:gridCol w="2289350"/>
              </a:tblGrid>
              <a:tr h="46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TESTING / VALIDATION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Omar (High-pass)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Erin (Band-pass)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Channel print quality (leaks, blockages)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Droplet generation*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N/A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Fluid biasing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6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IDE quality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✅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Filtration w/ IDE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FD966"/>
                          </a:highlight>
                        </a:rPr>
                        <a:t>In Progress</a:t>
                      </a:r>
                      <a:endParaRPr>
                        <a:highlight>
                          <a:srgbClr val="FFD966"/>
                        </a:highlight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highlight>
                            <a:srgbClr val="FFD966"/>
                          </a:highlight>
                        </a:rPr>
                        <a:t>In Progress</a:t>
                      </a:r>
                      <a:endParaRPr>
                        <a:highlight>
                          <a:srgbClr val="FFD966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5" name="Google Shape;185;g18e53efeb3b_1_10"/>
          <p:cNvSpPr txBox="1"/>
          <p:nvPr/>
        </p:nvSpPr>
        <p:spPr>
          <a:xfrm>
            <a:off x="639525" y="5524500"/>
            <a:ext cx="772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*Droplet generation is not the focus of our innovation – filtration is.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Would be nice to have a built in droplet generator for ease of use, but not mandatory.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8e53efeb3b_1_3"/>
          <p:cNvSpPr txBox="1"/>
          <p:nvPr>
            <p:ph type="title"/>
          </p:nvPr>
        </p:nvSpPr>
        <p:spPr>
          <a:xfrm>
            <a:off x="457200" y="1049175"/>
            <a:ext cx="39243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Process - IDE filtration</a:t>
            </a:r>
            <a:endParaRPr/>
          </a:p>
        </p:txBody>
      </p:sp>
      <p:sp>
        <p:nvSpPr>
          <p:cNvPr id="191" name="Google Shape;191;g18e53efeb3b_1_3"/>
          <p:cNvSpPr txBox="1"/>
          <p:nvPr>
            <p:ph idx="1" type="body"/>
          </p:nvPr>
        </p:nvSpPr>
        <p:spPr>
          <a:xfrm>
            <a:off x="457200" y="2049275"/>
            <a:ext cx="44277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Overview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Droplet generation of different sizes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Pass generated droplets into input on channels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IDE should filter based on sizes </a:t>
            </a:r>
            <a:endParaRPr/>
          </a:p>
        </p:txBody>
      </p:sp>
      <p:pic>
        <p:nvPicPr>
          <p:cNvPr id="192" name="Google Shape;192;g18e53efeb3b_1_3"/>
          <p:cNvPicPr preferRelativeResize="0"/>
          <p:nvPr/>
        </p:nvPicPr>
        <p:blipFill rotWithShape="1">
          <a:blip r:embed="rId3">
            <a:alphaModFix/>
          </a:blip>
          <a:srcRect b="24254" l="0" r="0" t="37030"/>
          <a:stretch/>
        </p:blipFill>
        <p:spPr>
          <a:xfrm>
            <a:off x="4752850" y="4762500"/>
            <a:ext cx="4223699" cy="1462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8e53efeb3b_1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200" y="615250"/>
            <a:ext cx="3615351" cy="336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 txBox="1"/>
          <p:nvPr>
            <p:ph type="title"/>
          </p:nvPr>
        </p:nvSpPr>
        <p:spPr>
          <a:xfrm>
            <a:off x="526225" y="274052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</a:t>
            </a:r>
            <a:endParaRPr/>
          </a:p>
        </p:txBody>
      </p:sp>
      <p:graphicFrame>
        <p:nvGraphicFramePr>
          <p:cNvPr id="199" name="Google Shape;199;p6"/>
          <p:cNvGraphicFramePr/>
          <p:nvPr/>
        </p:nvGraphicFramePr>
        <p:xfrm>
          <a:off x="0" y="1077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{C27C0ED6-B431-48F4-B3F6-A60B6BA8051D}</a:tableStyleId>
              </a:tblPr>
              <a:tblGrid>
                <a:gridCol w="887275"/>
                <a:gridCol w="1471675"/>
                <a:gridCol w="1369400"/>
                <a:gridCol w="1130425"/>
                <a:gridCol w="1610425"/>
                <a:gridCol w="1567100"/>
                <a:gridCol w="1107700"/>
              </a:tblGrid>
              <a:tr h="407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9/16/22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9/30/22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10/14/22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10/28/22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11/11/22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200" u="none" cap="none" strike="noStrike"/>
                        <a:t>11/25/22</a:t>
                      </a:r>
                      <a:endParaRPr b="1" sz="1200" u="none" cap="none" strike="noStrike"/>
                    </a:p>
                  </a:txBody>
                  <a:tcPr marT="91425" marB="91425" marR="91425" marL="91425"/>
                </a:tc>
              </a:tr>
              <a:tr h="2085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High Pass Filter (Omar)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>
                          <a:highlight>
                            <a:srgbClr val="B6D7A8"/>
                          </a:highlight>
                        </a:rPr>
                        <a:t>Train on non-cleanroom related tasks:</a:t>
                      </a:r>
                      <a:endParaRPr sz="1100" u="none" cap="none" strike="noStrike"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>
                          <a:highlight>
                            <a:srgbClr val="B6D7A8"/>
                          </a:highlight>
                        </a:rPr>
                        <a:t>-Soft-lithography</a:t>
                      </a:r>
                      <a:endParaRPr sz="1100" u="none" cap="none" strike="noStrike"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>
                          <a:highlight>
                            <a:srgbClr val="B6D7A8"/>
                          </a:highlight>
                        </a:rPr>
                        <a:t>-Plasma cleaner</a:t>
                      </a:r>
                      <a:endParaRPr sz="1100" u="none" cap="none" strike="noStrike"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>
                          <a:highlight>
                            <a:srgbClr val="B6D7A8"/>
                          </a:highlight>
                        </a:rPr>
                        <a:t>-Microscopes</a:t>
                      </a:r>
                      <a:endParaRPr sz="1100" u="none" cap="none" strike="noStrike"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>
                          <a:highlight>
                            <a:srgbClr val="B6D7A8"/>
                          </a:highlight>
                        </a:rPr>
                        <a:t>-PCR techniques</a:t>
                      </a:r>
                      <a:endParaRPr sz="1100" u="none" cap="none" strike="noStrike">
                        <a:highlight>
                          <a:srgbClr val="B6D7A8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>
                          <a:highlight>
                            <a:srgbClr val="B6D7A8"/>
                          </a:highlight>
                        </a:rPr>
                        <a:t>Design the channel, fabricate master mold using NanoScribe</a:t>
                      </a:r>
                      <a:endParaRPr sz="1100" u="none" cap="none" strike="noStrike"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>
                          <a:highlight>
                            <a:srgbClr val="B6D7A8"/>
                          </a:highlight>
                        </a:rPr>
                        <a:t>Design IDEs</a:t>
                      </a:r>
                      <a:endParaRPr sz="1100" u="none" cap="none" strike="noStrike"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>
                          <a:highlight>
                            <a:srgbClr val="B6D7A8"/>
                          </a:highlight>
                        </a:rPr>
                        <a:t>Fabricate softlithography copies of channel</a:t>
                      </a:r>
                      <a:endParaRPr sz="1100" u="none" cap="none" strike="noStrike">
                        <a:highlight>
                          <a:srgbClr val="B6D7A8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/>
                        <a:t>Finish droplet generation validation of Stage 1 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</a:rPr>
                        <a:t>(Moved to 404)</a:t>
                      </a:r>
                      <a:endParaRPr sz="1100" u="none" cap="none" strike="noStrike">
                        <a:solidFill>
                          <a:srgbClr val="FF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>
                          <a:highlight>
                            <a:srgbClr val="B6D7A8"/>
                          </a:highlight>
                        </a:rPr>
                        <a:t>Plasma bonding</a:t>
                      </a:r>
                      <a:endParaRPr sz="1100" u="none" cap="none" strike="noStrike"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highlight>
                            <a:srgbClr val="B6D7A8"/>
                          </a:highlight>
                        </a:rPr>
                        <a:t>Train on metal deposition, photolithography, wet etching</a:t>
                      </a:r>
                      <a:endParaRPr sz="1100" u="none" cap="none" strike="noStrike">
                        <a:solidFill>
                          <a:schemeClr val="dk1"/>
                        </a:solidFill>
                        <a:highlight>
                          <a:srgbClr val="B6D7A8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highlight>
                            <a:srgbClr val="B6D7A8"/>
                          </a:highlight>
                        </a:rPr>
                        <a:t>COMSOL simulations complete</a:t>
                      </a:r>
                      <a:endParaRPr sz="1100" u="none" cap="none" strike="noStrike">
                        <a:solidFill>
                          <a:schemeClr val="dk1"/>
                        </a:solidFill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>
                          <a:highlight>
                            <a:srgbClr val="FFE599"/>
                          </a:highlight>
                        </a:rPr>
                        <a:t>Perform experiments using the bonded device</a:t>
                      </a:r>
                      <a:endParaRPr sz="1100" u="none" cap="none" strike="noStrike">
                        <a:highlight>
                          <a:srgbClr val="FFE599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highlight>
                          <a:srgbClr val="FFE599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/>
                        <a:t>E</a:t>
                      </a:r>
                      <a:r>
                        <a:rPr lang="en-US" sz="1100" u="none" cap="none" strike="noStrike"/>
                        <a:t>xperiment with different IDE characteristics</a:t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</a:rPr>
                        <a:t>(Moved to 404)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/>
                        <a:t>Validate high pass filtration 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  <a:tr h="311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Band Pass Filter (Erin)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>
                          <a:highlight>
                            <a:srgbClr val="B6D7A8"/>
                          </a:highlight>
                        </a:rPr>
                        <a:t>Train on non-cleanroom related tasks:</a:t>
                      </a:r>
                      <a:endParaRPr sz="1100"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>
                          <a:highlight>
                            <a:srgbClr val="B6D7A8"/>
                          </a:highlight>
                        </a:rPr>
                        <a:t>-Soft-lithography</a:t>
                      </a:r>
                      <a:endParaRPr sz="1100"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>
                          <a:highlight>
                            <a:srgbClr val="B6D7A8"/>
                          </a:highlight>
                        </a:rPr>
                        <a:t>-Plasma cleaner</a:t>
                      </a:r>
                      <a:endParaRPr sz="1100"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>
                          <a:highlight>
                            <a:srgbClr val="B6D7A8"/>
                          </a:highlight>
                        </a:rPr>
                        <a:t>-Microscopes</a:t>
                      </a:r>
                      <a:endParaRPr sz="1100"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>
                          <a:highlight>
                            <a:srgbClr val="B6D7A8"/>
                          </a:highlight>
                        </a:rPr>
                        <a:t>-PCR techniques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highlight>
                            <a:srgbClr val="B6D7A8"/>
                          </a:highlight>
                        </a:rPr>
                        <a:t>Design the channel, fabricate master mold using NanoScribe </a:t>
                      </a:r>
                      <a:endParaRPr sz="1100" u="none" cap="none" strike="noStrike"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CC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highlight>
                            <a:srgbClr val="B6D7A8"/>
                          </a:highlight>
                        </a:rPr>
                        <a:t>Design IDEs</a:t>
                      </a:r>
                      <a:endParaRPr sz="1100" u="none" cap="none" strike="noStrike"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highlight>
                            <a:srgbClr val="B6D7A8"/>
                          </a:highlight>
                        </a:rPr>
                        <a:t>Plasma bonding training</a:t>
                      </a:r>
                      <a:endParaRPr sz="1100" u="none" cap="none" strike="noStrike"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highlight>
                            <a:srgbClr val="B6D7A8"/>
                          </a:highlight>
                        </a:rPr>
                        <a:t>COMSOL training</a:t>
                      </a:r>
                      <a:endParaRPr sz="1100" u="none" cap="none" strike="noStrike">
                        <a:highlight>
                          <a:srgbClr val="B6D7A8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highlight>
                            <a:srgbClr val="B6D7A8"/>
                          </a:highlight>
                        </a:rPr>
                        <a:t>Microscope/high speed camera training</a:t>
                      </a:r>
                      <a:endParaRPr sz="1100" u="none" cap="none" strike="noStrike"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highlight>
                            <a:srgbClr val="B6D7A8"/>
                          </a:highlight>
                        </a:rPr>
                        <a:t>Train on metal deposition, photolithography, wet etching</a:t>
                      </a:r>
                      <a:endParaRPr sz="1100" u="none" cap="none" strike="noStrike">
                        <a:solidFill>
                          <a:schemeClr val="dk1"/>
                        </a:solidFill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highlight>
                            <a:srgbClr val="B6D7A8"/>
                          </a:highlight>
                        </a:rPr>
                        <a:t>Plasma bonding</a:t>
                      </a:r>
                      <a:endParaRPr sz="1100" u="none" cap="none" strike="noStrike">
                        <a:solidFill>
                          <a:schemeClr val="dk1"/>
                        </a:solidFill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CC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highlight>
                            <a:srgbClr val="B6D7A8"/>
                          </a:highlight>
                        </a:rPr>
                        <a:t>COMSOL simulations complete</a:t>
                      </a:r>
                      <a:endParaRPr sz="1100" u="none" cap="none" strike="noStrike">
                        <a:solidFill>
                          <a:schemeClr val="dk1"/>
                        </a:solidFill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highlight>
                            <a:srgbClr val="B6D7A8"/>
                          </a:highlight>
                        </a:rPr>
                        <a:t>Fabricate softlithography copies of channel</a:t>
                      </a:r>
                      <a:endParaRPr sz="1100" u="none" cap="none" strike="noStrike">
                        <a:solidFill>
                          <a:schemeClr val="dk1"/>
                        </a:solidFill>
                        <a:highlight>
                          <a:srgbClr val="B6D7A8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highlight>
                            <a:srgbClr val="FFE599"/>
                          </a:highlight>
                        </a:rPr>
                        <a:t>Perform experiments using the bonded devic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highlight>
                            <a:srgbClr val="FFE599"/>
                          </a:highlight>
                        </a:rPr>
                        <a:t>e</a:t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E599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highlight>
                          <a:srgbClr val="FFE599"/>
                        </a:highlight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xperiment with different IDE characteristics</a:t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rgbClr val="FF0000"/>
                          </a:solidFill>
                        </a:rPr>
                        <a:t>(Moved to 404)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Validate band pass filtration </a:t>
                      </a:r>
                      <a:endParaRPr sz="11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